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sldIdLst>
    <p:sldId id="256" r:id="rId2"/>
    <p:sldId id="354" r:id="rId3"/>
    <p:sldId id="520" r:id="rId4"/>
    <p:sldId id="522" r:id="rId5"/>
    <p:sldId id="516" r:id="rId6"/>
    <p:sldId id="523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7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3B6BD3-79A2-4762-AA3F-96948030196D}" type="datetimeFigureOut">
              <a:rPr lang="de-CH" smtClean="0"/>
              <a:t>01.04.2026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3784E-C9F0-4709-901A-72DD71ACDA5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15427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1. ERFA Lehrlingswesen Bezirk Andelfingen 28.08.2025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/>
              <a:t>10. Mai 2019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EC96-8926-4876-A7F5-DBA1DB42A05D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8234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1. ERFA Lehrlingswesen Bezirk Andelfingen 26.03.2026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smtClean="0"/>
              <a:t>10. Mai 2019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98EC96-8926-4876-A7F5-DBA1DB42A05D}" type="slidenum">
              <a:rPr lang="de-CH" smtClean="0"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78274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95024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1. ERFA Lehrlingswesen Bezirk Andelfingen 28.08.2025</a:t>
            </a:r>
            <a:endParaRPr lang="de-CH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 dirty="0"/>
              <a:t>10. Mai 2019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8EC96-8926-4876-A7F5-DBA1DB42A05D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16" y="236949"/>
            <a:ext cx="2113784" cy="110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941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ov-ap.swiss/kaufleute-kv-efz/time2learn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76720" y="2382716"/>
            <a:ext cx="10859849" cy="3138853"/>
          </a:xfrm>
        </p:spPr>
        <p:txBody>
          <a:bodyPr anchor="ctr">
            <a:normAutofit/>
          </a:bodyPr>
          <a:lstStyle/>
          <a:p>
            <a:r>
              <a:rPr lang="de-DE" dirty="0"/>
              <a:t>2</a:t>
            </a:r>
            <a:r>
              <a:rPr lang="de-DE" dirty="0" smtClean="0"/>
              <a:t>. </a:t>
            </a:r>
            <a:r>
              <a:rPr lang="de-DE" dirty="0"/>
              <a:t>ERFA Lehrlingsausbildung Gemeinden Bezirk </a:t>
            </a:r>
            <a:r>
              <a:rPr lang="de-DE" dirty="0" smtClean="0"/>
              <a:t>Andelfingen</a:t>
            </a:r>
            <a:endParaRPr lang="de-CH" dirty="0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376720" y="388572"/>
            <a:ext cx="5760720" cy="48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5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2">
            <a:extLst>
              <a:ext uri="{FF2B5EF4-FFF2-40B4-BE49-F238E27FC236}">
                <a16:creationId xmlns:a16="http://schemas.microsoft.com/office/drawing/2014/main" id="{E37D3AF5-AAC8-4EC7-8B65-2ED71A38A57F}"/>
              </a:ext>
            </a:extLst>
          </p:cNvPr>
          <p:cNvSpPr txBox="1">
            <a:spLocks/>
          </p:cNvSpPr>
          <p:nvPr/>
        </p:nvSpPr>
        <p:spPr>
          <a:xfrm>
            <a:off x="842214" y="1981779"/>
            <a:ext cx="10511585" cy="39618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4000" dirty="0" smtClean="0">
                <a:latin typeface="+mj-lt"/>
                <a:ea typeface="+mj-ea"/>
                <a:cs typeface="+mj-cs"/>
              </a:rPr>
              <a:t>Traktanden</a:t>
            </a:r>
          </a:p>
          <a:p>
            <a:endParaRPr lang="de-CH" sz="2000" dirty="0">
              <a:latin typeface="+mj-lt"/>
              <a:ea typeface="+mj-ea"/>
              <a:cs typeface="+mj-cs"/>
            </a:endParaRPr>
          </a:p>
          <a:p>
            <a:r>
              <a:rPr lang="de-DE" sz="2000" dirty="0" err="1" smtClean="0">
                <a:latin typeface="+mj-lt"/>
                <a:ea typeface="+mj-ea"/>
                <a:cs typeface="+mj-cs"/>
              </a:rPr>
              <a:t>Begrüssung</a:t>
            </a:r>
            <a:r>
              <a:rPr lang="de-DE" sz="2000" dirty="0">
                <a:latin typeface="+mj-lt"/>
                <a:ea typeface="+mj-ea"/>
                <a:cs typeface="+mj-cs"/>
              </a:rPr>
              <a:t>	</a:t>
            </a:r>
          </a:p>
          <a:p>
            <a:r>
              <a:rPr lang="de-DE" sz="2000" dirty="0">
                <a:latin typeface="+mj-lt"/>
                <a:ea typeface="+mj-ea"/>
                <a:cs typeface="+mj-cs"/>
              </a:rPr>
              <a:t>Vorstellung time2learn	</a:t>
            </a:r>
          </a:p>
          <a:p>
            <a:r>
              <a:rPr lang="de-DE" sz="2000" dirty="0">
                <a:latin typeface="+mj-lt"/>
                <a:ea typeface="+mj-ea"/>
                <a:cs typeface="+mj-cs"/>
              </a:rPr>
              <a:t>Qualifikationsverfahren 2026 (nach BiVo23)</a:t>
            </a:r>
          </a:p>
          <a:p>
            <a:r>
              <a:rPr lang="de-DE" sz="2000" dirty="0">
                <a:latin typeface="+mj-lt"/>
                <a:ea typeface="+mj-ea"/>
                <a:cs typeface="+mj-cs"/>
              </a:rPr>
              <a:t>Abschluss &amp; Ausblick </a:t>
            </a:r>
          </a:p>
          <a:p>
            <a:pPr marL="0" indent="0">
              <a:buNone/>
            </a:pPr>
            <a:endParaRPr lang="de-CH" sz="40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Grafik 6"/>
          <p:cNvPicPr/>
          <p:nvPr/>
        </p:nvPicPr>
        <p:blipFill>
          <a:blip r:embed="rId2"/>
          <a:stretch>
            <a:fillRect/>
          </a:stretch>
        </p:blipFill>
        <p:spPr>
          <a:xfrm>
            <a:off x="376720" y="388572"/>
            <a:ext cx="5760720" cy="48895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</a:t>
            </a:r>
            <a:r>
              <a:rPr lang="de-DE" dirty="0" smtClean="0"/>
              <a:t>. ERFA Lehrlingswesen Bezirk Andelfingen 26.03.2026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44294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2">
            <a:extLst>
              <a:ext uri="{FF2B5EF4-FFF2-40B4-BE49-F238E27FC236}">
                <a16:creationId xmlns:a16="http://schemas.microsoft.com/office/drawing/2014/main" id="{E37D3AF5-AAC8-4EC7-8B65-2ED71A38A57F}"/>
              </a:ext>
            </a:extLst>
          </p:cNvPr>
          <p:cNvSpPr txBox="1">
            <a:spLocks/>
          </p:cNvSpPr>
          <p:nvPr/>
        </p:nvSpPr>
        <p:spPr>
          <a:xfrm>
            <a:off x="842215" y="1981779"/>
            <a:ext cx="5295226" cy="39618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4000" dirty="0" smtClean="0">
                <a:latin typeface="+mj-lt"/>
                <a:ea typeface="+mj-ea"/>
                <a:cs typeface="+mj-cs"/>
              </a:rPr>
              <a:t>Vorstellung time2learn</a:t>
            </a:r>
          </a:p>
          <a:p>
            <a:endParaRPr lang="de-DE" sz="2000" b="1" dirty="0" smtClean="0">
              <a:latin typeface="+mj-lt"/>
              <a:ea typeface="+mj-ea"/>
              <a:cs typeface="+mj-cs"/>
            </a:endParaRPr>
          </a:p>
          <a:p>
            <a:r>
              <a:rPr lang="de-DE" sz="2000" dirty="0" smtClean="0">
                <a:latin typeface="+mj-lt"/>
                <a:ea typeface="+mj-ea"/>
                <a:cs typeface="+mj-cs"/>
              </a:rPr>
              <a:t>Heidi Noth </a:t>
            </a:r>
          </a:p>
          <a:p>
            <a:r>
              <a:rPr lang="de-DE" sz="2000" dirty="0" smtClean="0">
                <a:latin typeface="+mj-lt"/>
                <a:ea typeface="+mj-ea"/>
                <a:cs typeface="+mj-cs"/>
              </a:rPr>
              <a:t>Wichtige Informationen, Hinweise &amp; Schulungsvideos/-präsentationen:</a:t>
            </a:r>
            <a:br>
              <a:rPr lang="de-DE" sz="2000" dirty="0" smtClean="0">
                <a:latin typeface="+mj-lt"/>
                <a:ea typeface="+mj-ea"/>
                <a:cs typeface="+mj-cs"/>
              </a:rPr>
            </a:br>
            <a:r>
              <a:rPr lang="de-DE" sz="2000" dirty="0" smtClean="0">
                <a:latin typeface="+mj-lt"/>
                <a:ea typeface="+mj-ea"/>
                <a:cs typeface="+mj-cs"/>
                <a:hlinkClick r:id="rId2"/>
              </a:rPr>
              <a:t>https</a:t>
            </a:r>
            <a:r>
              <a:rPr lang="de-DE" sz="2000" dirty="0">
                <a:latin typeface="+mj-lt"/>
                <a:ea typeface="+mj-ea"/>
                <a:cs typeface="+mj-cs"/>
                <a:hlinkClick r:id="rId2"/>
              </a:rPr>
              <a:t>://</a:t>
            </a:r>
            <a:r>
              <a:rPr lang="de-DE" sz="2000" dirty="0" smtClean="0">
                <a:latin typeface="+mj-lt"/>
                <a:ea typeface="+mj-ea"/>
                <a:cs typeface="+mj-cs"/>
                <a:hlinkClick r:id="rId2"/>
              </a:rPr>
              <a:t>ov-ap.swiss/kaufleute-kv-efz/time2learn</a:t>
            </a:r>
            <a:r>
              <a:rPr lang="de-DE" sz="2000" dirty="0" smtClean="0">
                <a:latin typeface="+mj-lt"/>
                <a:ea typeface="+mj-ea"/>
                <a:cs typeface="+mj-cs"/>
              </a:rPr>
              <a:t> </a:t>
            </a:r>
            <a:endParaRPr lang="de-DE" sz="20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Grafik 6"/>
          <p:cNvPicPr/>
          <p:nvPr/>
        </p:nvPicPr>
        <p:blipFill>
          <a:blip r:embed="rId3"/>
          <a:stretch>
            <a:fillRect/>
          </a:stretch>
        </p:blipFill>
        <p:spPr>
          <a:xfrm>
            <a:off x="376720" y="388572"/>
            <a:ext cx="5760720" cy="48895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2. ERFA Lehrlingswesen Bezirk Andelfingen 26.03.2026</a:t>
            </a:r>
            <a:endParaRPr lang="de-CH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/>
          <a:srcRect b="19256"/>
          <a:stretch/>
        </p:blipFill>
        <p:spPr>
          <a:xfrm>
            <a:off x="6137440" y="1981779"/>
            <a:ext cx="6439123" cy="437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74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2">
            <a:extLst>
              <a:ext uri="{FF2B5EF4-FFF2-40B4-BE49-F238E27FC236}">
                <a16:creationId xmlns:a16="http://schemas.microsoft.com/office/drawing/2014/main" id="{E37D3AF5-AAC8-4EC7-8B65-2ED71A38A57F}"/>
              </a:ext>
            </a:extLst>
          </p:cNvPr>
          <p:cNvSpPr txBox="1">
            <a:spLocks/>
          </p:cNvSpPr>
          <p:nvPr/>
        </p:nvSpPr>
        <p:spPr>
          <a:xfrm>
            <a:off x="842215" y="1981779"/>
            <a:ext cx="5295226" cy="39618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4000" dirty="0">
                <a:latin typeface="+mj-lt"/>
                <a:ea typeface="+mj-ea"/>
                <a:cs typeface="+mj-cs"/>
              </a:rPr>
              <a:t>Qualifikationsverfahren </a:t>
            </a:r>
            <a:r>
              <a:rPr lang="de-CH" sz="4000" dirty="0" smtClean="0">
                <a:latin typeface="+mj-lt"/>
                <a:ea typeface="+mj-ea"/>
                <a:cs typeface="+mj-cs"/>
              </a:rPr>
              <a:t/>
            </a:r>
            <a:br>
              <a:rPr lang="de-CH" sz="4000" dirty="0" smtClean="0">
                <a:latin typeface="+mj-lt"/>
                <a:ea typeface="+mj-ea"/>
                <a:cs typeface="+mj-cs"/>
              </a:rPr>
            </a:br>
            <a:r>
              <a:rPr lang="de-CH" sz="4000" dirty="0" smtClean="0">
                <a:latin typeface="+mj-lt"/>
                <a:ea typeface="+mj-ea"/>
                <a:cs typeface="+mj-cs"/>
              </a:rPr>
              <a:t>2026 </a:t>
            </a:r>
            <a:r>
              <a:rPr lang="de-CH" sz="4000" dirty="0">
                <a:latin typeface="+mj-lt"/>
                <a:ea typeface="+mj-ea"/>
                <a:cs typeface="+mj-cs"/>
              </a:rPr>
              <a:t>(nach BiVo23)</a:t>
            </a:r>
          </a:p>
          <a:p>
            <a:endParaRPr lang="de-DE" sz="2000" b="1" dirty="0" smtClean="0">
              <a:latin typeface="+mj-lt"/>
              <a:ea typeface="+mj-ea"/>
              <a:cs typeface="+mj-cs"/>
            </a:endParaRPr>
          </a:p>
          <a:p>
            <a:r>
              <a:rPr lang="de-DE" sz="2000" dirty="0" err="1" smtClean="0">
                <a:latin typeface="+mj-lt"/>
                <a:ea typeface="+mj-ea"/>
                <a:cs typeface="+mj-cs"/>
              </a:rPr>
              <a:t>Roli</a:t>
            </a:r>
            <a:r>
              <a:rPr lang="de-DE" sz="2000" dirty="0" smtClean="0">
                <a:latin typeface="+mj-lt"/>
                <a:ea typeface="+mj-ea"/>
                <a:cs typeface="+mj-cs"/>
              </a:rPr>
              <a:t> Eggenberger, </a:t>
            </a:r>
            <a:r>
              <a:rPr lang="de-DE" sz="2000" dirty="0" err="1" smtClean="0">
                <a:latin typeface="+mj-lt"/>
                <a:ea typeface="+mj-ea"/>
                <a:cs typeface="+mj-cs"/>
              </a:rPr>
              <a:t>LeKo</a:t>
            </a:r>
            <a:r>
              <a:rPr lang="de-DE" sz="2000" dirty="0">
                <a:latin typeface="+mj-lt"/>
                <a:ea typeface="+mj-ea"/>
                <a:cs typeface="+mj-cs"/>
              </a:rPr>
              <a:t> </a:t>
            </a:r>
            <a:r>
              <a:rPr lang="de-DE" sz="2000" dirty="0" smtClean="0">
                <a:latin typeface="+mj-lt"/>
                <a:ea typeface="+mj-ea"/>
                <a:cs typeface="+mj-cs"/>
              </a:rPr>
              <a:t>VZGV</a:t>
            </a:r>
          </a:p>
        </p:txBody>
      </p:sp>
      <p:pic>
        <p:nvPicPr>
          <p:cNvPr id="7" name="Grafik 6"/>
          <p:cNvPicPr/>
          <p:nvPr/>
        </p:nvPicPr>
        <p:blipFill>
          <a:blip r:embed="rId2"/>
          <a:stretch>
            <a:fillRect/>
          </a:stretch>
        </p:blipFill>
        <p:spPr>
          <a:xfrm>
            <a:off x="376720" y="388572"/>
            <a:ext cx="5760720" cy="48895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</a:t>
            </a:r>
            <a:r>
              <a:rPr lang="de-DE" dirty="0" smtClean="0"/>
              <a:t>. ERFA Lehrlingswesen Bezirk Andelfingen 26.03.2026</a:t>
            </a:r>
            <a:endParaRPr lang="de-CH" dirty="0"/>
          </a:p>
        </p:txBody>
      </p:sp>
      <p:pic>
        <p:nvPicPr>
          <p:cNvPr id="2050" name="Picture 2" descr="Keine Fotobeschreibung verfügbar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440" y="1981779"/>
            <a:ext cx="7654499" cy="43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91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tertitel 2">
            <a:extLst>
              <a:ext uri="{FF2B5EF4-FFF2-40B4-BE49-F238E27FC236}">
                <a16:creationId xmlns:a16="http://schemas.microsoft.com/office/drawing/2014/main" id="{E37D3AF5-AAC8-4EC7-8B65-2ED71A38A57F}"/>
              </a:ext>
            </a:extLst>
          </p:cNvPr>
          <p:cNvSpPr txBox="1">
            <a:spLocks/>
          </p:cNvSpPr>
          <p:nvPr/>
        </p:nvSpPr>
        <p:spPr>
          <a:xfrm>
            <a:off x="842215" y="1981779"/>
            <a:ext cx="5295226" cy="396182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4000" dirty="0" smtClean="0">
                <a:latin typeface="+mj-lt"/>
                <a:ea typeface="+mj-ea"/>
                <a:cs typeface="+mj-cs"/>
              </a:rPr>
              <a:t>Abschluss &amp; Ausblick</a:t>
            </a:r>
          </a:p>
          <a:p>
            <a:endParaRPr lang="de-DE" sz="2000" b="1" dirty="0" smtClean="0">
              <a:latin typeface="+mj-lt"/>
              <a:ea typeface="+mj-ea"/>
              <a:cs typeface="+mj-cs"/>
            </a:endParaRPr>
          </a:p>
          <a:p>
            <a:r>
              <a:rPr lang="de-DE" sz="2000" dirty="0" smtClean="0">
                <a:latin typeface="+mj-lt"/>
                <a:ea typeface="+mj-ea"/>
                <a:cs typeface="+mj-cs"/>
              </a:rPr>
              <a:t>Save </a:t>
            </a:r>
            <a:r>
              <a:rPr lang="de-DE" sz="2000" dirty="0" err="1" smtClean="0">
                <a:latin typeface="+mj-lt"/>
                <a:ea typeface="+mj-ea"/>
                <a:cs typeface="+mj-cs"/>
              </a:rPr>
              <a:t>the</a:t>
            </a:r>
            <a:r>
              <a:rPr lang="de-DE" sz="2000" dirty="0" smtClean="0">
                <a:latin typeface="+mj-lt"/>
                <a:ea typeface="+mj-ea"/>
                <a:cs typeface="+mj-cs"/>
              </a:rPr>
              <a:t> </a:t>
            </a:r>
            <a:r>
              <a:rPr lang="de-DE" sz="2000" dirty="0" err="1" smtClean="0">
                <a:latin typeface="+mj-lt"/>
                <a:ea typeface="+mj-ea"/>
                <a:cs typeface="+mj-cs"/>
              </a:rPr>
              <a:t>date</a:t>
            </a:r>
            <a:r>
              <a:rPr lang="de-DE" sz="2000" dirty="0" smtClean="0">
                <a:latin typeface="+mj-lt"/>
                <a:ea typeface="+mj-ea"/>
                <a:cs typeface="+mj-cs"/>
              </a:rPr>
              <a:t> Lehrlingstreffen:</a:t>
            </a:r>
            <a:br>
              <a:rPr lang="de-DE" sz="2000" dirty="0" smtClean="0">
                <a:latin typeface="+mj-lt"/>
                <a:ea typeface="+mj-ea"/>
                <a:cs typeface="+mj-cs"/>
              </a:rPr>
            </a:br>
            <a:r>
              <a:rPr lang="de-DE" sz="2000" dirty="0" smtClean="0">
                <a:latin typeface="+mj-lt"/>
                <a:ea typeface="+mj-ea"/>
                <a:cs typeface="+mj-cs"/>
              </a:rPr>
              <a:t>9. September 2026, 10 </a:t>
            </a:r>
            <a:r>
              <a:rPr lang="de-DE" sz="2000" smtClean="0">
                <a:latin typeface="+mj-lt"/>
                <a:ea typeface="+mj-ea"/>
                <a:cs typeface="+mj-cs"/>
              </a:rPr>
              <a:t>– </a:t>
            </a:r>
            <a:r>
              <a:rPr lang="de-DE" sz="2000" smtClean="0">
                <a:latin typeface="+mj-lt"/>
                <a:ea typeface="+mj-ea"/>
                <a:cs typeface="+mj-cs"/>
              </a:rPr>
              <a:t>14 </a:t>
            </a:r>
            <a:r>
              <a:rPr lang="de-DE" sz="2000" dirty="0" smtClean="0">
                <a:latin typeface="+mj-lt"/>
                <a:ea typeface="+mj-ea"/>
                <a:cs typeface="+mj-cs"/>
              </a:rPr>
              <a:t>Uhr</a:t>
            </a:r>
            <a:br>
              <a:rPr lang="de-DE" sz="2000" dirty="0" smtClean="0">
                <a:latin typeface="+mj-lt"/>
                <a:ea typeface="+mj-ea"/>
                <a:cs typeface="+mj-cs"/>
              </a:rPr>
            </a:br>
            <a:r>
              <a:rPr lang="de-DE" sz="2000" dirty="0" smtClean="0">
                <a:latin typeface="+mj-lt"/>
                <a:ea typeface="+mj-ea"/>
                <a:cs typeface="+mj-cs"/>
              </a:rPr>
              <a:t>Rheinfall/</a:t>
            </a:r>
            <a:r>
              <a:rPr lang="de-DE" sz="2000" dirty="0" err="1" smtClean="0">
                <a:latin typeface="+mj-lt"/>
                <a:ea typeface="+mj-ea"/>
                <a:cs typeface="+mj-cs"/>
              </a:rPr>
              <a:t>Smilestones</a:t>
            </a:r>
            <a:r>
              <a:rPr lang="de-DE" sz="2000" dirty="0" smtClean="0">
                <a:latin typeface="+mj-lt"/>
                <a:ea typeface="+mj-ea"/>
                <a:cs typeface="+mj-cs"/>
              </a:rPr>
              <a:t>/Schloss Laufen</a:t>
            </a:r>
          </a:p>
          <a:p>
            <a:r>
              <a:rPr lang="de-DE" sz="2000" dirty="0" smtClean="0">
                <a:latin typeface="+mj-lt"/>
                <a:ea typeface="+mj-ea"/>
                <a:cs typeface="+mj-cs"/>
              </a:rPr>
              <a:t>Diverses/Rückmeldungen</a:t>
            </a:r>
          </a:p>
          <a:p>
            <a:r>
              <a:rPr lang="de-DE" sz="2000" dirty="0" smtClean="0">
                <a:latin typeface="+mj-lt"/>
                <a:ea typeface="+mj-ea"/>
                <a:cs typeface="+mj-cs"/>
              </a:rPr>
              <a:t>Termin nächstes Treffen: Herbst 2026</a:t>
            </a:r>
            <a:endParaRPr lang="de-DE" sz="2000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Grafik 6"/>
          <p:cNvPicPr/>
          <p:nvPr/>
        </p:nvPicPr>
        <p:blipFill>
          <a:blip r:embed="rId2"/>
          <a:stretch>
            <a:fillRect/>
          </a:stretch>
        </p:blipFill>
        <p:spPr>
          <a:xfrm>
            <a:off x="376720" y="388572"/>
            <a:ext cx="5760720" cy="488950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2</a:t>
            </a:r>
            <a:r>
              <a:rPr lang="de-DE" dirty="0" smtClean="0"/>
              <a:t>. ERFA Lehrlingswesen Bezirk Andelfingen 26.03.2026</a:t>
            </a:r>
            <a:endParaRPr lang="de-CH" dirty="0"/>
          </a:p>
        </p:txBody>
      </p:sp>
      <p:pic>
        <p:nvPicPr>
          <p:cNvPr id="1026" name="Picture 2" descr="SMILESTONES - Alle Highlights der Schweiz an einem Ta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8" t="9704" r="118" b="-177"/>
          <a:stretch/>
        </p:blipFill>
        <p:spPr bwMode="auto">
          <a:xfrm>
            <a:off x="6137440" y="1981779"/>
            <a:ext cx="7257393" cy="437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76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76720" y="1329250"/>
            <a:ext cx="10859849" cy="3138853"/>
          </a:xfrm>
        </p:spPr>
        <p:txBody>
          <a:bodyPr anchor="ctr">
            <a:normAutofit fontScale="90000"/>
          </a:bodyPr>
          <a:lstStyle/>
          <a:p>
            <a:r>
              <a:rPr lang="de-DE" dirty="0" smtClean="0"/>
              <a:t>Vielen Dank für eure Aufmerksamkeit!</a:t>
            </a:r>
            <a:br>
              <a:rPr lang="de-DE" dirty="0" smtClean="0"/>
            </a:br>
            <a:r>
              <a:rPr lang="de-DE" sz="4400" dirty="0" err="1" smtClean="0"/>
              <a:t>Anschliessend</a:t>
            </a:r>
            <a:r>
              <a:rPr lang="de-DE" sz="4400" dirty="0" smtClean="0"/>
              <a:t>: Mittagessen in der </a:t>
            </a:r>
            <a:r>
              <a:rPr lang="de-DE" sz="4400" dirty="0" err="1" smtClean="0"/>
              <a:t>Spätzlipfanne</a:t>
            </a:r>
            <a:r>
              <a:rPr lang="de-DE" dirty="0" smtClean="0"/>
              <a:t/>
            </a:r>
            <a:br>
              <a:rPr lang="de-DE" dirty="0" smtClean="0"/>
            </a:br>
            <a:endParaRPr lang="de-CH" dirty="0"/>
          </a:p>
        </p:txBody>
      </p:sp>
      <p:pic>
        <p:nvPicPr>
          <p:cNvPr id="3" name="Grafik 2"/>
          <p:cNvPicPr/>
          <p:nvPr/>
        </p:nvPicPr>
        <p:blipFill>
          <a:blip r:embed="rId2"/>
          <a:stretch>
            <a:fillRect/>
          </a:stretch>
        </p:blipFill>
        <p:spPr>
          <a:xfrm>
            <a:off x="376720" y="388572"/>
            <a:ext cx="5760720" cy="488950"/>
          </a:xfrm>
          <a:prstGeom prst="rect">
            <a:avLst/>
          </a:prstGeom>
        </p:spPr>
      </p:pic>
      <p:pic>
        <p:nvPicPr>
          <p:cNvPr id="1028" name="Picture 4" descr="Spätzlipfanne Andelfingen - Ihr Restaurant im Weinla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219" y="3546215"/>
            <a:ext cx="4120849" cy="274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96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</Words>
  <Application>Microsoft Office PowerPoint</Application>
  <PresentationFormat>Breitbild</PresentationFormat>
  <Paragraphs>24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</vt:lpstr>
      <vt:lpstr>2. ERFA Lehrlingsausbildung Gemeinden Bezirk Andelfingen</vt:lpstr>
      <vt:lpstr>PowerPoint-Präsentation</vt:lpstr>
      <vt:lpstr>PowerPoint-Präsentation</vt:lpstr>
      <vt:lpstr>PowerPoint-Präsentation</vt:lpstr>
      <vt:lpstr>PowerPoint-Präsentation</vt:lpstr>
      <vt:lpstr>Vielen Dank für eure Aufmerksamkeit! Anschliessend: Mittagessen in der Spätzlipfanne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Melanie Roth</dc:creator>
  <cp:lastModifiedBy>Gemeindeschreiber</cp:lastModifiedBy>
  <cp:revision>235</cp:revision>
  <dcterms:created xsi:type="dcterms:W3CDTF">2019-05-06T06:58:28Z</dcterms:created>
  <dcterms:modified xsi:type="dcterms:W3CDTF">2026-04-01T11:29:36Z</dcterms:modified>
</cp:coreProperties>
</file>